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B928-A9B7-47BA-9CA8-675BFE8C4D9B}" type="datetimeFigureOut">
              <a:rPr lang="en-NZ" smtClean="0"/>
              <a:t>18/12/2020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759360F-BC7D-4CB7-B3CD-E22587E018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830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B928-A9B7-47BA-9CA8-675BFE8C4D9B}" type="datetimeFigureOut">
              <a:rPr lang="en-NZ" smtClean="0"/>
              <a:t>18/12/2020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759360F-BC7D-4CB7-B3CD-E22587E018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320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B928-A9B7-47BA-9CA8-675BFE8C4D9B}" type="datetimeFigureOut">
              <a:rPr lang="en-NZ" smtClean="0"/>
              <a:t>18/12/2020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759360F-BC7D-4CB7-B3CD-E22587E018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22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B928-A9B7-47BA-9CA8-675BFE8C4D9B}" type="datetimeFigureOut">
              <a:rPr lang="en-NZ" smtClean="0"/>
              <a:t>18/12/2020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759360F-BC7D-4CB7-B3CD-E22587E018A0}" type="slidenum">
              <a:rPr lang="en-NZ" smtClean="0"/>
              <a:t>‹#›</a:t>
            </a:fld>
            <a:endParaRPr lang="en-N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9234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B928-A9B7-47BA-9CA8-675BFE8C4D9B}" type="datetimeFigureOut">
              <a:rPr lang="en-NZ" smtClean="0"/>
              <a:t>18/12/2020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759360F-BC7D-4CB7-B3CD-E22587E018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8363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B928-A9B7-47BA-9CA8-675BFE8C4D9B}" type="datetimeFigureOut">
              <a:rPr lang="en-NZ" smtClean="0"/>
              <a:t>18/12/2020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360F-BC7D-4CB7-B3CD-E22587E018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3944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B928-A9B7-47BA-9CA8-675BFE8C4D9B}" type="datetimeFigureOut">
              <a:rPr lang="en-NZ" smtClean="0"/>
              <a:t>18/12/2020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360F-BC7D-4CB7-B3CD-E22587E018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0413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B928-A9B7-47BA-9CA8-675BFE8C4D9B}" type="datetimeFigureOut">
              <a:rPr lang="en-NZ" smtClean="0"/>
              <a:t>18/12/2020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360F-BC7D-4CB7-B3CD-E22587E018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2064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740B928-A9B7-47BA-9CA8-675BFE8C4D9B}" type="datetimeFigureOut">
              <a:rPr lang="en-NZ" smtClean="0"/>
              <a:t>18/12/2020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759360F-BC7D-4CB7-B3CD-E22587E018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722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B928-A9B7-47BA-9CA8-675BFE8C4D9B}" type="datetimeFigureOut">
              <a:rPr lang="en-NZ" smtClean="0"/>
              <a:t>18/12/2020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360F-BC7D-4CB7-B3CD-E22587E018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9897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B928-A9B7-47BA-9CA8-675BFE8C4D9B}" type="datetimeFigureOut">
              <a:rPr lang="en-NZ" smtClean="0"/>
              <a:t>18/12/2020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759360F-BC7D-4CB7-B3CD-E22587E018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820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B928-A9B7-47BA-9CA8-675BFE8C4D9B}" type="datetimeFigureOut">
              <a:rPr lang="en-NZ" smtClean="0"/>
              <a:t>18/12/2020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360F-BC7D-4CB7-B3CD-E22587E018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7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B928-A9B7-47BA-9CA8-675BFE8C4D9B}" type="datetimeFigureOut">
              <a:rPr lang="en-NZ" smtClean="0"/>
              <a:t>18/12/2020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360F-BC7D-4CB7-B3CD-E22587E018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388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B928-A9B7-47BA-9CA8-675BFE8C4D9B}" type="datetimeFigureOut">
              <a:rPr lang="en-NZ" smtClean="0"/>
              <a:t>18/12/2020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360F-BC7D-4CB7-B3CD-E22587E018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886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B928-A9B7-47BA-9CA8-675BFE8C4D9B}" type="datetimeFigureOut">
              <a:rPr lang="en-NZ" smtClean="0"/>
              <a:t>18/12/2020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360F-BC7D-4CB7-B3CD-E22587E018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569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B928-A9B7-47BA-9CA8-675BFE8C4D9B}" type="datetimeFigureOut">
              <a:rPr lang="en-NZ" smtClean="0"/>
              <a:t>18/12/2020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360F-BC7D-4CB7-B3CD-E22587E018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415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B928-A9B7-47BA-9CA8-675BFE8C4D9B}" type="datetimeFigureOut">
              <a:rPr lang="en-NZ" smtClean="0"/>
              <a:t>18/12/2020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360F-BC7D-4CB7-B3CD-E22587E018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7477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0B928-A9B7-47BA-9CA8-675BFE8C4D9B}" type="datetimeFigureOut">
              <a:rPr lang="en-NZ" smtClean="0"/>
              <a:t>18/12/2020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9360F-BC7D-4CB7-B3CD-E22587E018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79780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4FA8E-5239-4A97-89C2-9845A3582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6491187" cy="1373070"/>
          </a:xfrm>
        </p:spPr>
        <p:txBody>
          <a:bodyPr/>
          <a:lstStyle/>
          <a:p>
            <a:r>
              <a:rPr lang="en-NZ" dirty="0"/>
              <a:t>Introduction to being a Change Agent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C9C4A7-59F6-4D83-9C0A-EE48D6786D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783003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DE459-B7F0-4F30-ACC8-BBCE1BA03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8EA0C-F080-47DE-A95D-AE90403F8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59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600" dirty="0"/>
              <a:t>Verbalise your readiness for being a change agent</a:t>
            </a:r>
          </a:p>
          <a:p>
            <a:endParaRPr lang="en-NZ" sz="3600" dirty="0"/>
          </a:p>
          <a:p>
            <a:pPr marL="0" indent="0">
              <a:buNone/>
            </a:pPr>
            <a:r>
              <a:rPr lang="en-NZ" sz="3600" dirty="0"/>
              <a:t>Create a draft tool to help with your change idea</a:t>
            </a:r>
          </a:p>
          <a:p>
            <a:pPr marL="0" indent="0">
              <a:buNone/>
            </a:pPr>
            <a:endParaRPr lang="en-NZ" sz="3600" dirty="0"/>
          </a:p>
          <a:p>
            <a:pPr marL="0" indent="0">
              <a:buNone/>
            </a:pPr>
            <a:r>
              <a:rPr lang="en-NZ" sz="3600" dirty="0"/>
              <a:t>Complete a draft Current State Assessment</a:t>
            </a:r>
          </a:p>
        </p:txBody>
      </p:sp>
    </p:spTree>
    <p:extLst>
      <p:ext uri="{BB962C8B-B14F-4D97-AF65-F5344CB8AC3E}">
        <p14:creationId xmlns:p14="http://schemas.microsoft.com/office/powerpoint/2010/main" val="4164655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C8DC4-DDB2-45CE-A8FB-ADB406D9A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Am I a change agent? YES you Are!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FACC9-E87E-41A2-A569-9BB41BFDE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05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dirty="0"/>
              <a:t>YOU Recognise deficiencies in practice ALL THE TIME </a:t>
            </a:r>
          </a:p>
          <a:p>
            <a:pPr marL="0" indent="0">
              <a:buNone/>
            </a:pPr>
            <a:r>
              <a:rPr lang="en-NZ" sz="3200" dirty="0"/>
              <a:t>You AIM to fix them </a:t>
            </a:r>
          </a:p>
          <a:p>
            <a:pPr marL="0" indent="0">
              <a:buNone/>
            </a:pPr>
            <a:r>
              <a:rPr lang="en-NZ" sz="3200" dirty="0"/>
              <a:t>You are in the BEST POSITION to do that with your colleagues</a:t>
            </a:r>
          </a:p>
          <a:p>
            <a:pPr marL="0" indent="0">
              <a:buNone/>
            </a:pPr>
            <a:endParaRPr lang="en-NZ" sz="3200" dirty="0"/>
          </a:p>
          <a:p>
            <a:pPr marL="0" indent="0">
              <a:buNone/>
            </a:pPr>
            <a:r>
              <a:rPr lang="en-NZ" sz="3200" dirty="0"/>
              <a:t>You can evoke widespread changes IF you have the practice, education and leadership infrastructure</a:t>
            </a:r>
          </a:p>
          <a:p>
            <a:pPr marL="0" indent="0">
              <a:buNone/>
            </a:pPr>
            <a:endParaRPr lang="en-NZ" sz="2200" dirty="0"/>
          </a:p>
          <a:p>
            <a:pPr marL="0" indent="0">
              <a:buNone/>
            </a:pPr>
            <a:endParaRPr lang="en-NZ" sz="2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1AED97-20A3-4FD9-ADC9-2DCC27E4B15D}"/>
              </a:ext>
            </a:extLst>
          </p:cNvPr>
          <p:cNvSpPr/>
          <p:nvPr/>
        </p:nvSpPr>
        <p:spPr>
          <a:xfrm>
            <a:off x="6920917" y="4489485"/>
            <a:ext cx="5033395" cy="2516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NZ" sz="1000" dirty="0" err="1">
                <a:solidFill>
                  <a:prstClr val="white"/>
                </a:solidFill>
              </a:rPr>
              <a:t>Cusson</a:t>
            </a:r>
            <a:r>
              <a:rPr lang="en-NZ" sz="1000" dirty="0">
                <a:solidFill>
                  <a:prstClr val="white"/>
                </a:solidFill>
              </a:rPr>
              <a:t>, </a:t>
            </a:r>
            <a:r>
              <a:rPr lang="en-NZ" sz="1000" dirty="0" err="1">
                <a:solidFill>
                  <a:prstClr val="white"/>
                </a:solidFill>
              </a:rPr>
              <a:t>Meeham</a:t>
            </a:r>
            <a:r>
              <a:rPr lang="en-NZ" sz="1000" dirty="0">
                <a:solidFill>
                  <a:prstClr val="white"/>
                </a:solidFill>
              </a:rPr>
              <a:t>, </a:t>
            </a:r>
            <a:r>
              <a:rPr lang="en-NZ" sz="1000" dirty="0" err="1">
                <a:solidFill>
                  <a:prstClr val="white"/>
                </a:solidFill>
              </a:rPr>
              <a:t>Bourgault</a:t>
            </a:r>
            <a:r>
              <a:rPr lang="en-NZ" sz="1000" dirty="0">
                <a:solidFill>
                  <a:prstClr val="white"/>
                </a:solidFill>
              </a:rPr>
              <a:t> and Kelley (2020) Educating the next generation of nurses to be innovators and change agents. Journal of professional nursing 36.13-19)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35F955-6A08-43CB-BDF5-9E0E4B91B043}"/>
              </a:ext>
            </a:extLst>
          </p:cNvPr>
          <p:cNvSpPr/>
          <p:nvPr/>
        </p:nvSpPr>
        <p:spPr>
          <a:xfrm>
            <a:off x="7038363" y="6501469"/>
            <a:ext cx="4924338" cy="2516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000" dirty="0"/>
              <a:t>Bondurant &amp; Armstrong. (2016). Nurses: Leading Change and Transforming Care – Expert Opinion. 16. 155-160. </a:t>
            </a:r>
          </a:p>
        </p:txBody>
      </p:sp>
    </p:spTree>
    <p:extLst>
      <p:ext uri="{BB962C8B-B14F-4D97-AF65-F5344CB8AC3E}">
        <p14:creationId xmlns:p14="http://schemas.microsoft.com/office/powerpoint/2010/main" val="366938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0E33E-8310-4E68-A3CA-047487F1F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Success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918B8-A722-4301-AB46-B414C22D8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485" y="2336872"/>
            <a:ext cx="10495679" cy="4313310"/>
          </a:xfrm>
        </p:spPr>
        <p:txBody>
          <a:bodyPr>
            <a:normAutofit/>
          </a:bodyPr>
          <a:lstStyle/>
          <a:p>
            <a:r>
              <a:rPr lang="en-NZ" sz="2800" dirty="0"/>
              <a:t>Have a dedicated change agent</a:t>
            </a:r>
          </a:p>
          <a:p>
            <a:r>
              <a:rPr lang="en-NZ" sz="2800" dirty="0"/>
              <a:t>Have clarity about the purpose and anticipated results of the change</a:t>
            </a:r>
          </a:p>
          <a:p>
            <a:r>
              <a:rPr lang="en-NZ" sz="2800" dirty="0"/>
              <a:t>Have motivation and ongoing support of staff throughout the change process</a:t>
            </a:r>
          </a:p>
          <a:p>
            <a:r>
              <a:rPr lang="en-NZ" sz="2800" dirty="0"/>
              <a:t>Clearly assigned and accepted responsibility for implementing the change</a:t>
            </a:r>
          </a:p>
          <a:p>
            <a:r>
              <a:rPr lang="en-NZ" sz="2800" dirty="0"/>
              <a:t>An environment that encourages change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ED9DBA-BAF4-43CD-937F-5449B814AFDC}"/>
              </a:ext>
            </a:extLst>
          </p:cNvPr>
          <p:cNvSpPr/>
          <p:nvPr/>
        </p:nvSpPr>
        <p:spPr>
          <a:xfrm>
            <a:off x="7740073" y="6280727"/>
            <a:ext cx="3777672" cy="3694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000" dirty="0"/>
              <a:t>Leading Change in Practice (2004). The Manager, 13(3). Supported by the WHO</a:t>
            </a:r>
          </a:p>
        </p:txBody>
      </p:sp>
    </p:spTree>
    <p:extLst>
      <p:ext uri="{BB962C8B-B14F-4D97-AF65-F5344CB8AC3E}">
        <p14:creationId xmlns:p14="http://schemas.microsoft.com/office/powerpoint/2010/main" val="424633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97D02-5628-41D7-8161-BE6652D6A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5 phases in leading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A4C0E-A751-4F18-9BF1-71D804DE1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763" y="2336873"/>
            <a:ext cx="11238802" cy="3980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NZ" sz="3200" dirty="0"/>
              <a:t>Recognising the challenge – gap between desired and actual achievement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3200" dirty="0"/>
              <a:t>Identifying a promising practice - high level of success and transferability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3200" dirty="0"/>
              <a:t>Adapt and test one promising practice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3200" dirty="0"/>
              <a:t>Implement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3200" dirty="0"/>
              <a:t>Scale up the successful practice/</a:t>
            </a:r>
          </a:p>
          <a:p>
            <a:pPr marL="0" indent="0">
              <a:buNone/>
            </a:pPr>
            <a:r>
              <a:rPr lang="en-NZ" sz="3200" dirty="0"/>
              <a:t>  underpinning system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5682FE-4BAF-4D9C-B060-CB8BFF8CF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07" y="3731663"/>
            <a:ext cx="4345293" cy="312633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20127F6-A836-42D8-A311-8226900579C8}"/>
              </a:ext>
            </a:extLst>
          </p:cNvPr>
          <p:cNvSpPr/>
          <p:nvPr/>
        </p:nvSpPr>
        <p:spPr>
          <a:xfrm>
            <a:off x="83128" y="6317673"/>
            <a:ext cx="3777672" cy="3694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000" dirty="0"/>
              <a:t>Leading Change in Practice (2004). The Manager, 13(3). Supported by the WHO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F9ACC8-7FA0-4C5E-B590-2EEF4EB4C5B3}"/>
              </a:ext>
            </a:extLst>
          </p:cNvPr>
          <p:cNvSpPr/>
          <p:nvPr/>
        </p:nvSpPr>
        <p:spPr>
          <a:xfrm>
            <a:off x="7758546" y="6624787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sz="1000" dirty="0">
                <a:solidFill>
                  <a:schemeClr val="bg1"/>
                </a:solidFill>
              </a:rPr>
              <a:t>www.siteware.co/en/methodologies/how-to-do-pdca-step-by-step/</a:t>
            </a:r>
            <a:endParaRPr lang="en-NZ" sz="1000" dirty="0"/>
          </a:p>
        </p:txBody>
      </p:sp>
    </p:spTree>
    <p:extLst>
      <p:ext uri="{BB962C8B-B14F-4D97-AF65-F5344CB8AC3E}">
        <p14:creationId xmlns:p14="http://schemas.microsoft.com/office/powerpoint/2010/main" val="847424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3F51F-4C0A-4914-86F0-C34C3298E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Assessment of readiness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EE53002-238A-4A29-90A1-E8A564B788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1037" y="2697092"/>
            <a:ext cx="11072347" cy="254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281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A4288-CE3C-4333-8209-E69D10D05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Take 5 Power Point Presentation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E4A1D-DE5D-4A0E-8F9B-4F08AC027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76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/>
              <a:t>Helps to establish succinctly </a:t>
            </a:r>
          </a:p>
          <a:p>
            <a:pPr marL="0" indent="0">
              <a:buNone/>
            </a:pPr>
            <a:endParaRPr lang="en-NZ" dirty="0"/>
          </a:p>
          <a:p>
            <a:pPr>
              <a:lnSpc>
                <a:spcPct val="150000"/>
              </a:lnSpc>
            </a:pPr>
            <a:r>
              <a:rPr lang="en-NZ" dirty="0"/>
              <a:t>What practice you want to change, is an issue </a:t>
            </a:r>
          </a:p>
          <a:p>
            <a:pPr>
              <a:lnSpc>
                <a:spcPct val="150000"/>
              </a:lnSpc>
            </a:pPr>
            <a:r>
              <a:rPr lang="en-NZ" dirty="0"/>
              <a:t>The reason/need for the change – what’s going on?</a:t>
            </a:r>
          </a:p>
          <a:p>
            <a:pPr>
              <a:lnSpc>
                <a:spcPct val="150000"/>
              </a:lnSpc>
            </a:pPr>
            <a:r>
              <a:rPr lang="en-NZ" dirty="0" err="1"/>
              <a:t>Whats</a:t>
            </a:r>
            <a:r>
              <a:rPr lang="en-NZ" dirty="0"/>
              <a:t> in it for me? – to gather followers in your </a:t>
            </a:r>
            <a:r>
              <a:rPr lang="en-NZ" dirty="0" err="1"/>
              <a:t>intiative</a:t>
            </a:r>
            <a:endParaRPr lang="en-NZ" dirty="0"/>
          </a:p>
          <a:p>
            <a:pPr>
              <a:lnSpc>
                <a:spcPct val="150000"/>
              </a:lnSpc>
            </a:pPr>
            <a:r>
              <a:rPr lang="en-NZ" dirty="0"/>
              <a:t>What will be the expectations of the improvement initiative</a:t>
            </a:r>
          </a:p>
          <a:p>
            <a:pPr>
              <a:lnSpc>
                <a:spcPct val="150000"/>
              </a:lnSpc>
            </a:pP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71885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B2AC2-AF85-486E-970B-376C2DD5A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Medication Safety Current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95F66-462E-45CC-AFD3-2A00296CC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76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800" dirty="0"/>
              <a:t>As well as establishing if your area is ready for any change its helpful to understand where your culture of medication safety sits against standards</a:t>
            </a:r>
          </a:p>
          <a:p>
            <a:pPr marL="0" indent="0">
              <a:buNone/>
            </a:pPr>
            <a:endParaRPr lang="en-NZ" sz="2800" dirty="0"/>
          </a:p>
          <a:p>
            <a:pPr marL="0" indent="0">
              <a:buNone/>
            </a:pPr>
            <a:r>
              <a:rPr lang="en-NZ" sz="2800" dirty="0"/>
              <a:t>The current state assessment allows you to self assess your areas culture against medication safety standards</a:t>
            </a:r>
          </a:p>
          <a:p>
            <a:pPr marL="0" indent="0">
              <a:buNone/>
            </a:pPr>
            <a:endParaRPr lang="en-NZ" sz="2800" dirty="0"/>
          </a:p>
          <a:p>
            <a:pPr marL="0" indent="0">
              <a:buNone/>
            </a:pPr>
            <a:r>
              <a:rPr lang="en-NZ" sz="2800" dirty="0"/>
              <a:t>A current state assessment tool is on the CDHB Link page and IV link forum in healthLearn</a:t>
            </a:r>
          </a:p>
        </p:txBody>
      </p:sp>
    </p:spTree>
    <p:extLst>
      <p:ext uri="{BB962C8B-B14F-4D97-AF65-F5344CB8AC3E}">
        <p14:creationId xmlns:p14="http://schemas.microsoft.com/office/powerpoint/2010/main" val="1546368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DE459-B7F0-4F30-ACC8-BBCE1BA03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Did you achieve your Learning outcomes?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8EA0C-F080-47DE-A95D-AE90403F8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NZ" sz="3600" dirty="0"/>
              <a:t>Verbalise your readiness for being a change agent</a:t>
            </a:r>
          </a:p>
          <a:p>
            <a:endParaRPr lang="en-NZ" sz="3600" dirty="0"/>
          </a:p>
          <a:p>
            <a:pPr marL="0" indent="0">
              <a:buNone/>
            </a:pPr>
            <a:r>
              <a:rPr lang="en-NZ" sz="3600" dirty="0"/>
              <a:t>Create a draft tool to help with your change idea</a:t>
            </a:r>
          </a:p>
          <a:p>
            <a:pPr marL="0" indent="0">
              <a:buNone/>
            </a:pPr>
            <a:endParaRPr lang="en-NZ" sz="3600" dirty="0"/>
          </a:p>
          <a:p>
            <a:pPr marL="0" indent="0">
              <a:buNone/>
            </a:pPr>
            <a:r>
              <a:rPr lang="en-NZ" sz="3600" dirty="0"/>
              <a:t>Complete a current state assessment</a:t>
            </a:r>
          </a:p>
        </p:txBody>
      </p:sp>
    </p:spTree>
    <p:extLst>
      <p:ext uri="{BB962C8B-B14F-4D97-AF65-F5344CB8AC3E}">
        <p14:creationId xmlns:p14="http://schemas.microsoft.com/office/powerpoint/2010/main" val="250534123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HB Image" ma:contentTypeID="0x0101009148F5A04DDD49CBA7127AADA5FB792B00AADE34325A8B49CDA8BB4DB53328F214005F4EFC05A8644AA79AFB6C7DC78B923C000B8A2EF8C80224438EE0E3F3EEB9AA23" ma:contentTypeVersion="3" ma:contentTypeDescription="Content type for CDHB images" ma:contentTypeScope="" ma:versionID="0534eb7f5adc3134a7254d635bdd099d">
  <xsd:schema xmlns:xsd="http://www.w3.org/2001/XMLSchema" xmlns:xs="http://www.w3.org/2001/XMLSchema" xmlns:p="http://schemas.microsoft.com/office/2006/metadata/properties" xmlns:ns1="http://schemas.microsoft.com/sharepoint/v3" xmlns:ns2="689D90A2-0289-4E37-933D-A7D23DBD4001" xmlns:ns3="B6E465A7-F215-42BA-99C2-F41309C2D818" xmlns:ns4="http://schemas.microsoft.com/sharepoint/v3/fields" xmlns:ns5="689d90a2-0289-4e37-933d-a7d23dbd4001" xmlns:ns6="3fd5f2a1-571c-430e-9514-925b4b29cca8" targetNamespace="http://schemas.microsoft.com/office/2006/metadata/properties" ma:root="true" ma:fieldsID="87be310a6529d584d7e54b4b9baa92a8" ns1:_="" ns2:_="" ns3:_="" ns4:_="" ns5:_="" ns6:_="">
    <xsd:import namespace="http://schemas.microsoft.com/sharepoint/v3"/>
    <xsd:import namespace="689D90A2-0289-4E37-933D-A7D23DBD4001"/>
    <xsd:import namespace="B6E465A7-F215-42BA-99C2-F41309C2D818"/>
    <xsd:import namespace="http://schemas.microsoft.com/sharepoint/v3/fields"/>
    <xsd:import namespace="689d90a2-0289-4e37-933d-a7d23dbd4001"/>
    <xsd:import namespace="3fd5f2a1-571c-430e-9514-925b4b29cca8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3:ThumbnailExists" minOccurs="0"/>
                <xsd:element ref="ns3:PreviewExists" minOccurs="0"/>
                <xsd:element ref="ns3:ImageWidth" minOccurs="0"/>
                <xsd:element ref="ns3:ImageHeight" minOccurs="0"/>
                <xsd:element ref="ns2:ImageCreateDate" minOccurs="0"/>
                <xsd:element ref="ns4:wic_System_Copyright" minOccurs="0"/>
                <xsd:element ref="ns5:ResourceType" minOccurs="0"/>
                <xsd:element ref="ns5:CDHBAudience" minOccurs="0"/>
                <xsd:element ref="ns5:Contributor" minOccurs="0"/>
                <xsd:element ref="ns5:Coverage" minOccurs="0"/>
                <xsd:element ref="ns5:DepartmentTeamUnitTaxHTField0" minOccurs="0"/>
                <xsd:element ref="ns5:DocumentTypeTaxHTField0" minOccurs="0"/>
                <xsd:element ref="ns5:LocationTaxHTField0" minOccurs="0"/>
                <xsd:element ref="ns5:Relation" minOccurs="0"/>
                <xsd:element ref="ns5:Source" minOccurs="0"/>
                <xsd:element ref="ns5:Format" minOccurs="0"/>
                <xsd:element ref="ns6:TaxCatchAll" minOccurs="0"/>
                <xsd:element ref="ns6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9D90A2-0289-4E37-933D-A7D23DBD4001" elementFormDefault="qualified">
    <xsd:import namespace="http://schemas.microsoft.com/office/2006/documentManagement/types"/>
    <xsd:import namespace="http://schemas.microsoft.com/office/infopath/2007/PartnerControls"/>
    <xsd:element name="ImageCreateDate" ma:index="25" nillable="true" ma:displayName="Date Picture Taken" ma:description="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E465A7-F215-42BA-99C2-F41309C2D818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9d90a2-0289-4e37-933d-a7d23dbd4001" elementFormDefault="qualified">
    <xsd:import namespace="http://schemas.microsoft.com/office/2006/documentManagement/types"/>
    <xsd:import namespace="http://schemas.microsoft.com/office/infopath/2007/PartnerControls"/>
    <xsd:element name="ResourceType" ma:index="27" nillable="true" ma:displayName="Resource Type" ma:description="The nature or genre of the content of the resource." ma:indexed="true" ma:internalName="ResourceType">
      <xsd:simpleType>
        <xsd:restriction base="dms:Text"/>
      </xsd:simpleType>
    </xsd:element>
    <xsd:element name="CDHBAudience" ma:index="28" nillable="true" ma:displayName="Audience" ma:description="A category of user for whom the resource is intended." ma:internalName="CDHBAudience">
      <xsd:simpleType>
        <xsd:restriction base="dms:Note">
          <xsd:maxLength value="255"/>
        </xsd:restriction>
      </xsd:simpleType>
    </xsd:element>
    <xsd:element name="Contributor" ma:index="29" nillable="true" ma:displayName="Contributor" ma:description="An entity responsible for making contributions to the content of the resource." ma:internalName="Contributor">
      <xsd:simpleType>
        <xsd:restriction base="dms:Text"/>
      </xsd:simpleType>
    </xsd:element>
    <xsd:element name="Coverage" ma:index="30" nillable="true" ma:displayName="Coverage" ma:description="The extent or scope of the content of the resource. Various schemes possible based on place." ma:internalName="Coverage">
      <xsd:simpleType>
        <xsd:restriction base="dms:Text"/>
      </xsd:simpleType>
    </xsd:element>
    <xsd:element name="DepartmentTeamUnitTaxHTField0" ma:index="31" nillable="true" ma:taxonomy="true" ma:internalName="DepartmentTeamUnitTaxHTField0" ma:taxonomyFieldName="DepartmentTeamUnit" ma:displayName="Department/Team/Unit" ma:fieldId="{e91231c9-ddc1-4cc0-b955-3b27623ad918}" ma:sspId="00000000-0000-0000-0000-000000000000" ma:termSetId="00000000-0000-0000-0000-000000000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TypeTaxHTField0" ma:index="33" nillable="true" ma:taxonomy="true" ma:internalName="DocumentTypeTaxHTField0" ma:taxonomyFieldName="DocumentType" ma:displayName="Document Type" ma:fieldId="{1364f96a-0fa6-41ad-9241-6cb4059d866f}" ma:sspId="00000000-0000-0000-0000-000000000000" ma:termSetId="00000000-0000-0000-0000-000000000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ocationTaxHTField0" ma:index="35" nillable="true" ma:taxonomy="true" ma:internalName="LocationTaxHTField0" ma:taxonomyFieldName="CDHBLocation" ma:displayName="Location" ma:fieldId="{9d998aaf-5c43-45ac-b20f-db5f490e0f13}" ma:sspId="00000000-0000-0000-0000-000000000000" ma:termSetId="00000000-0000-0000-0000-000000000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lation" ma:index="37" nillable="true" ma:displayName="Relation" ma:description="A reference to a related resource." ma:internalName="Relation">
      <xsd:simpleType>
        <xsd:restriction base="dms:Note">
          <xsd:maxLength value="255"/>
        </xsd:restriction>
      </xsd:simpleType>
    </xsd:element>
    <xsd:element name="Source" ma:index="38" nillable="true" ma:displayName="Source" ma:description="A reference to a resource from which the present resource is derived." ma:internalName="Source">
      <xsd:simpleType>
        <xsd:restriction base="dms:Text"/>
      </xsd:simpleType>
    </xsd:element>
    <xsd:element name="Format" ma:index="39" nillable="true" ma:displayName="Format" ma:description="This must include the media type, image type or dimensions of the content of the page." ma:internalName="Forma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5f2a1-571c-430e-9514-925b4b29cca8" elementFormDefault="qualified">
    <xsd:import namespace="http://schemas.microsoft.com/office/2006/documentManagement/types"/>
    <xsd:import namespace="http://schemas.microsoft.com/office/infopath/2007/PartnerControls"/>
    <xsd:element name="TaxCatchAll" ma:index="40" nillable="true" ma:displayName="Taxonomy Catch All Column" ma:hidden="true" ma:list="{a7bffdeb-cc1a-4550-8c56-a8bb0698e195}" ma:internalName="TaxCatchAll" ma:showField="CatchAllData" ma:web="3fd5f2a1-571c-430e-9514-925b4b29cc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41" nillable="true" ma:taxonomy="true" ma:internalName="TaxKeywordTaxHTField" ma:taxonomyFieldName="TaxKeyword" ma:displayName="Enterprise Keywords" ma:fieldId="{23f27201-bee3-471e-b2e7-b64fd8b7ca38}" ma:taxonomyMulti="true" ma:sspId="fa454879-fdd1-43f5-af14-23725b5af15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d5f2a1-571c-430e-9514-925b4b29cca8"/>
    <Relation xmlns="689d90a2-0289-4e37-933d-a7d23dbd4001" xsi:nil="true"/>
    <Coverage xmlns="689d90a2-0289-4e37-933d-a7d23dbd4001" xsi:nil="true"/>
    <DocumentTypeTaxHTField0 xmlns="689d90a2-0289-4e37-933d-a7d23dbd4001">
      <Terms xmlns="http://schemas.microsoft.com/office/infopath/2007/PartnerControls"/>
    </DocumentTypeTaxHTField0>
    <TaxKeywordTaxHTField xmlns="3fd5f2a1-571c-430e-9514-925b4b29cca8">
      <Terms xmlns="http://schemas.microsoft.com/office/infopath/2007/PartnerControls"/>
    </TaxKeywordTaxHTField>
    <ImageCreateDate xmlns="689D90A2-0289-4E37-933D-A7D23DBD4001" xsi:nil="true"/>
    <LocationTaxHTField0 xmlns="689d90a2-0289-4e37-933d-a7d23dbd4001">
      <Terms xmlns="http://schemas.microsoft.com/office/infopath/2007/PartnerControls"/>
    </LocationTaxHTField0>
    <Format xmlns="689d90a2-0289-4e37-933d-a7d23dbd4001" xsi:nil="true"/>
    <ResourceType xmlns="689d90a2-0289-4e37-933d-a7d23dbd4001" xsi:nil="true"/>
    <Contributor xmlns="689d90a2-0289-4e37-933d-a7d23dbd4001" xsi:nil="true"/>
    <wic_System_Copyright xmlns="http://schemas.microsoft.com/sharepoint/v3/fields" xsi:nil="true"/>
    <CDHBAudience xmlns="689d90a2-0289-4e37-933d-a7d23dbd4001" xsi:nil="true"/>
    <DepartmentTeamUnitTaxHTField0 xmlns="689d90a2-0289-4e37-933d-a7d23dbd4001">
      <Terms xmlns="http://schemas.microsoft.com/office/infopath/2007/PartnerControls"/>
    </DepartmentTeamUnitTaxHTField0>
    <Source xmlns="689d90a2-0289-4e37-933d-a7d23dbd4001" xsi:nil="true"/>
  </documentManagement>
</p:properties>
</file>

<file path=customXml/itemProps1.xml><?xml version="1.0" encoding="utf-8"?>
<ds:datastoreItem xmlns:ds="http://schemas.openxmlformats.org/officeDocument/2006/customXml" ds:itemID="{5D7067BD-752A-4AE5-8FFB-D8F4A7EFC862}"/>
</file>

<file path=customXml/itemProps2.xml><?xml version="1.0" encoding="utf-8"?>
<ds:datastoreItem xmlns:ds="http://schemas.openxmlformats.org/officeDocument/2006/customXml" ds:itemID="{49EADE11-6BB1-4491-ACA1-F53EEF9E4BC9}"/>
</file>

<file path=customXml/itemProps3.xml><?xml version="1.0" encoding="utf-8"?>
<ds:datastoreItem xmlns:ds="http://schemas.openxmlformats.org/officeDocument/2006/customXml" ds:itemID="{F7EC9A68-59F3-4ECF-ACF1-FD334316C80F}"/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81</TotalTime>
  <Words>411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Introduction to being a Change Agent</vt:lpstr>
      <vt:lpstr>Learning outcomes</vt:lpstr>
      <vt:lpstr>Am I a change agent? YES you Are!</vt:lpstr>
      <vt:lpstr>Success factors</vt:lpstr>
      <vt:lpstr>5 phases in leading change</vt:lpstr>
      <vt:lpstr>Assessment of readiness</vt:lpstr>
      <vt:lpstr>Take 5 Power Point Presentation tool</vt:lpstr>
      <vt:lpstr>Medication Safety Current Assessment</vt:lpstr>
      <vt:lpstr>Did you achieve your Learning outcomes?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Change Agent tools</dc:title>
  <dc:creator>Robyn Cumings</dc:creator>
  <cp:keywords/>
  <dc:description/>
  <cp:lastModifiedBy>Robyn Cumings</cp:lastModifiedBy>
  <cp:revision>13</cp:revision>
  <dcterms:created xsi:type="dcterms:W3CDTF">2020-10-19T03:11:50Z</dcterms:created>
  <dcterms:modified xsi:type="dcterms:W3CDTF">2020-12-18T00:19:38Z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0x0101009148F5A04DDD49CBA7127AADA5FB792B00AADE34325A8B49CDA8BB4DB53328F214005F4EFC05A8644AA79AFB6C7DC78B923C000B8A2EF8C80224438EE0E3F3EEB9AA23</vt:lpwstr>
  </property>
  <property fmtid="{D5CDD505-2E9C-101B-9397-08002B2CF9AE}" pid="3" name="TaxKeyword">
    <vt:lpwstr/>
  </property>
  <property fmtid="{D5CDD505-2E9C-101B-9397-08002B2CF9AE}" pid="4" name="DepartmentTeamUnit">
    <vt:lpwstr/>
  </property>
  <property fmtid="{D5CDD505-2E9C-101B-9397-08002B2CF9AE}" pid="5" name="CDHBLocation">
    <vt:lpwstr/>
  </property>
  <property fmtid="{D5CDD505-2E9C-101B-9397-08002B2CF9AE}" pid="6" name="DocumentType">
    <vt:lpwstr/>
  </property>
</Properties>
</file>